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61" r:id="rId6"/>
    <p:sldId id="278" r:id="rId7"/>
    <p:sldId id="262" r:id="rId8"/>
    <p:sldId id="279" r:id="rId9"/>
    <p:sldId id="263" r:id="rId10"/>
    <p:sldId id="280" r:id="rId11"/>
    <p:sldId id="264" r:id="rId12"/>
    <p:sldId id="284" r:id="rId13"/>
    <p:sldId id="265" r:id="rId14"/>
    <p:sldId id="277" r:id="rId15"/>
    <p:sldId id="275" r:id="rId16"/>
    <p:sldId id="276" r:id="rId17"/>
    <p:sldId id="266" r:id="rId18"/>
    <p:sldId id="281" r:id="rId19"/>
    <p:sldId id="267" r:id="rId20"/>
    <p:sldId id="282" r:id="rId21"/>
    <p:sldId id="268" r:id="rId22"/>
    <p:sldId id="283" r:id="rId23"/>
    <p:sldId id="270" r:id="rId24"/>
    <p:sldId id="271" r:id="rId25"/>
    <p:sldId id="274" r:id="rId26"/>
    <p:sldId id="272" r:id="rId27"/>
    <p:sldId id="273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F4E20-84AF-4DEF-A9AC-B3E647BB71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23F2574-987B-45F0-90E2-4A6C2A88481F}">
      <dgm:prSet/>
      <dgm:spPr/>
      <dgm:t>
        <a:bodyPr/>
        <a:lstStyle/>
        <a:p>
          <a:r>
            <a:rPr lang="de-DE"/>
            <a:t>Mehrwegtrinkflasche</a:t>
          </a:r>
          <a:endParaRPr lang="en-US"/>
        </a:p>
      </dgm:t>
    </dgm:pt>
    <dgm:pt modelId="{AC7FDE6D-3261-4F24-A450-D4EADB1459D7}" type="parTrans" cxnId="{1D83C1DB-519A-4CE4-BF03-19F13BEEC0A1}">
      <dgm:prSet/>
      <dgm:spPr/>
      <dgm:t>
        <a:bodyPr/>
        <a:lstStyle/>
        <a:p>
          <a:endParaRPr lang="en-US"/>
        </a:p>
      </dgm:t>
    </dgm:pt>
    <dgm:pt modelId="{EA568331-8E2D-4B0B-8C13-9BB9AC8AEAA9}" type="sibTrans" cxnId="{1D83C1DB-519A-4CE4-BF03-19F13BEEC0A1}">
      <dgm:prSet/>
      <dgm:spPr/>
      <dgm:t>
        <a:bodyPr/>
        <a:lstStyle/>
        <a:p>
          <a:endParaRPr lang="en-US"/>
        </a:p>
      </dgm:t>
    </dgm:pt>
    <dgm:pt modelId="{11766D25-5548-486D-BFB3-95AA2754DCA3}">
      <dgm:prSet/>
      <dgm:spPr/>
      <dgm:t>
        <a:bodyPr/>
        <a:lstStyle/>
        <a:p>
          <a:r>
            <a:rPr lang="de-DE"/>
            <a:t>Rad statt Auto</a:t>
          </a:r>
          <a:endParaRPr lang="en-US"/>
        </a:p>
      </dgm:t>
    </dgm:pt>
    <dgm:pt modelId="{347DC101-EB39-477E-9DD2-78DD64F48731}" type="parTrans" cxnId="{B530EFD0-E427-4BF6-99A5-7287EF9050BF}">
      <dgm:prSet/>
      <dgm:spPr/>
      <dgm:t>
        <a:bodyPr/>
        <a:lstStyle/>
        <a:p>
          <a:endParaRPr lang="en-US"/>
        </a:p>
      </dgm:t>
    </dgm:pt>
    <dgm:pt modelId="{EE4CD754-D233-4ECA-9C3D-719AED4945DD}" type="sibTrans" cxnId="{B530EFD0-E427-4BF6-99A5-7287EF9050BF}">
      <dgm:prSet/>
      <dgm:spPr/>
      <dgm:t>
        <a:bodyPr/>
        <a:lstStyle/>
        <a:p>
          <a:endParaRPr lang="en-US"/>
        </a:p>
      </dgm:t>
    </dgm:pt>
    <dgm:pt modelId="{78A28C4F-7429-42C0-A01F-C5388AB8DF71}">
      <dgm:prSet/>
      <dgm:spPr/>
      <dgm:t>
        <a:bodyPr/>
        <a:lstStyle/>
        <a:p>
          <a:r>
            <a:rPr lang="de-DE"/>
            <a:t>Weniger Fleisch essen</a:t>
          </a:r>
          <a:endParaRPr lang="en-US"/>
        </a:p>
      </dgm:t>
    </dgm:pt>
    <dgm:pt modelId="{FA8690E2-2AAE-4584-A262-2B549B9A2414}" type="parTrans" cxnId="{179EBED9-70E7-4EDB-87E3-EBC48921E66C}">
      <dgm:prSet/>
      <dgm:spPr/>
      <dgm:t>
        <a:bodyPr/>
        <a:lstStyle/>
        <a:p>
          <a:endParaRPr lang="en-US"/>
        </a:p>
      </dgm:t>
    </dgm:pt>
    <dgm:pt modelId="{D3F0DFEA-A95B-41A8-BAE0-D6D25D1871E8}" type="sibTrans" cxnId="{179EBED9-70E7-4EDB-87E3-EBC48921E66C}">
      <dgm:prSet/>
      <dgm:spPr/>
      <dgm:t>
        <a:bodyPr/>
        <a:lstStyle/>
        <a:p>
          <a:endParaRPr lang="en-US"/>
        </a:p>
      </dgm:t>
    </dgm:pt>
    <dgm:pt modelId="{4057A7F0-777A-45E6-AD17-AC5FFCE1BD47}">
      <dgm:prSet/>
      <dgm:spPr/>
      <dgm:t>
        <a:bodyPr/>
        <a:lstStyle/>
        <a:p>
          <a:r>
            <a:rPr lang="de-DE"/>
            <a:t>Strom sparen – zum Beispiel Licht aus, wenn man den Raum verlässt </a:t>
          </a:r>
          <a:endParaRPr lang="en-US"/>
        </a:p>
      </dgm:t>
    </dgm:pt>
    <dgm:pt modelId="{A0B88223-125B-4482-9474-1564FED9D61A}" type="parTrans" cxnId="{C64EABF8-BA08-414D-99D6-D2E3C951D621}">
      <dgm:prSet/>
      <dgm:spPr/>
      <dgm:t>
        <a:bodyPr/>
        <a:lstStyle/>
        <a:p>
          <a:endParaRPr lang="en-US"/>
        </a:p>
      </dgm:t>
    </dgm:pt>
    <dgm:pt modelId="{75F7A019-AC64-4E67-90BD-E1CC435DB329}" type="sibTrans" cxnId="{C64EABF8-BA08-414D-99D6-D2E3C951D621}">
      <dgm:prSet/>
      <dgm:spPr/>
      <dgm:t>
        <a:bodyPr/>
        <a:lstStyle/>
        <a:p>
          <a:endParaRPr lang="en-US"/>
        </a:p>
      </dgm:t>
    </dgm:pt>
    <dgm:pt modelId="{287D247C-9435-4461-AF6B-D7EC718EB521}">
      <dgm:prSet/>
      <dgm:spPr/>
      <dgm:t>
        <a:bodyPr/>
        <a:lstStyle/>
        <a:p>
          <a:r>
            <a:rPr lang="de-DE"/>
            <a:t>Auf Plastikverpackungen verzichtet</a:t>
          </a:r>
          <a:endParaRPr lang="en-US"/>
        </a:p>
      </dgm:t>
    </dgm:pt>
    <dgm:pt modelId="{99602C86-989E-4A35-B13A-41751B27C4C3}" type="parTrans" cxnId="{08715F1B-6022-4F2A-8360-6C8E6CB37528}">
      <dgm:prSet/>
      <dgm:spPr/>
      <dgm:t>
        <a:bodyPr/>
        <a:lstStyle/>
        <a:p>
          <a:endParaRPr lang="en-US"/>
        </a:p>
      </dgm:t>
    </dgm:pt>
    <dgm:pt modelId="{22BE6CEB-CC7D-4F8D-8277-4E95E5297673}" type="sibTrans" cxnId="{08715F1B-6022-4F2A-8360-6C8E6CB37528}">
      <dgm:prSet/>
      <dgm:spPr/>
      <dgm:t>
        <a:bodyPr/>
        <a:lstStyle/>
        <a:p>
          <a:endParaRPr lang="en-US"/>
        </a:p>
      </dgm:t>
    </dgm:pt>
    <dgm:pt modelId="{C0E6567C-C5CD-4207-B508-B0E86D2B23C7}" type="pres">
      <dgm:prSet presAssocID="{CDBF4E20-84AF-4DEF-A9AC-B3E647BB7188}" presName="linear" presStyleCnt="0">
        <dgm:presLayoutVars>
          <dgm:animLvl val="lvl"/>
          <dgm:resizeHandles val="exact"/>
        </dgm:presLayoutVars>
      </dgm:prSet>
      <dgm:spPr/>
    </dgm:pt>
    <dgm:pt modelId="{EAEAA1A5-D2E2-4628-82F0-E4CCB6F2A0BE}" type="pres">
      <dgm:prSet presAssocID="{C23F2574-987B-45F0-90E2-4A6C2A8848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F7BEC8-879C-4E36-A7AA-6B9560D7FFA9}" type="pres">
      <dgm:prSet presAssocID="{EA568331-8E2D-4B0B-8C13-9BB9AC8AEAA9}" presName="spacer" presStyleCnt="0"/>
      <dgm:spPr/>
    </dgm:pt>
    <dgm:pt modelId="{4FCFA30B-0009-4077-A1A2-C98AABCEC11B}" type="pres">
      <dgm:prSet presAssocID="{11766D25-5548-486D-BFB3-95AA2754DC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F8F362-AE7B-4E78-AD34-B93CEAA16E48}" type="pres">
      <dgm:prSet presAssocID="{EE4CD754-D233-4ECA-9C3D-719AED4945DD}" presName="spacer" presStyleCnt="0"/>
      <dgm:spPr/>
    </dgm:pt>
    <dgm:pt modelId="{C053D026-8EE8-46B2-8BED-67599D86C5C6}" type="pres">
      <dgm:prSet presAssocID="{78A28C4F-7429-42C0-A01F-C5388AB8DF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1C96BE6-329D-4A52-B800-3C1EB89FFADB}" type="pres">
      <dgm:prSet presAssocID="{D3F0DFEA-A95B-41A8-BAE0-D6D25D1871E8}" presName="spacer" presStyleCnt="0"/>
      <dgm:spPr/>
    </dgm:pt>
    <dgm:pt modelId="{17DD1300-74FF-40B5-9186-0D9D391E1585}" type="pres">
      <dgm:prSet presAssocID="{4057A7F0-777A-45E6-AD17-AC5FFCE1BD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D5D7BC-6009-466D-AD9E-6F25E9375CAF}" type="pres">
      <dgm:prSet presAssocID="{75F7A019-AC64-4E67-90BD-E1CC435DB329}" presName="spacer" presStyleCnt="0"/>
      <dgm:spPr/>
    </dgm:pt>
    <dgm:pt modelId="{D7888BDF-D7D1-4B4E-99D3-B02BD9B1340D}" type="pres">
      <dgm:prSet presAssocID="{287D247C-9435-4461-AF6B-D7EC718EB5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715F1B-6022-4F2A-8360-6C8E6CB37528}" srcId="{CDBF4E20-84AF-4DEF-A9AC-B3E647BB7188}" destId="{287D247C-9435-4461-AF6B-D7EC718EB521}" srcOrd="4" destOrd="0" parTransId="{99602C86-989E-4A35-B13A-41751B27C4C3}" sibTransId="{22BE6CEB-CC7D-4F8D-8277-4E95E5297673}"/>
    <dgm:cxn modelId="{96B94B60-BE14-4261-9DEA-7BAD525FF90D}" type="presOf" srcId="{4057A7F0-777A-45E6-AD17-AC5FFCE1BD47}" destId="{17DD1300-74FF-40B5-9186-0D9D391E1585}" srcOrd="0" destOrd="0" presId="urn:microsoft.com/office/officeart/2005/8/layout/vList2"/>
    <dgm:cxn modelId="{901F6166-7048-45B4-AA40-84137A7F1FBF}" type="presOf" srcId="{C23F2574-987B-45F0-90E2-4A6C2A88481F}" destId="{EAEAA1A5-D2E2-4628-82F0-E4CCB6F2A0BE}" srcOrd="0" destOrd="0" presId="urn:microsoft.com/office/officeart/2005/8/layout/vList2"/>
    <dgm:cxn modelId="{170BC067-2DE2-4139-AA0C-13753D031C1E}" type="presOf" srcId="{CDBF4E20-84AF-4DEF-A9AC-B3E647BB7188}" destId="{C0E6567C-C5CD-4207-B508-B0E86D2B23C7}" srcOrd="0" destOrd="0" presId="urn:microsoft.com/office/officeart/2005/8/layout/vList2"/>
    <dgm:cxn modelId="{3F0BACAF-36F6-4D5C-AEB1-C3DFDFB15FCC}" type="presOf" srcId="{287D247C-9435-4461-AF6B-D7EC718EB521}" destId="{D7888BDF-D7D1-4B4E-99D3-B02BD9B1340D}" srcOrd="0" destOrd="0" presId="urn:microsoft.com/office/officeart/2005/8/layout/vList2"/>
    <dgm:cxn modelId="{98D73AB1-91D2-40A2-A84D-267ED16BA9F5}" type="presOf" srcId="{78A28C4F-7429-42C0-A01F-C5388AB8DF71}" destId="{C053D026-8EE8-46B2-8BED-67599D86C5C6}" srcOrd="0" destOrd="0" presId="urn:microsoft.com/office/officeart/2005/8/layout/vList2"/>
    <dgm:cxn modelId="{B530EFD0-E427-4BF6-99A5-7287EF9050BF}" srcId="{CDBF4E20-84AF-4DEF-A9AC-B3E647BB7188}" destId="{11766D25-5548-486D-BFB3-95AA2754DCA3}" srcOrd="1" destOrd="0" parTransId="{347DC101-EB39-477E-9DD2-78DD64F48731}" sibTransId="{EE4CD754-D233-4ECA-9C3D-719AED4945DD}"/>
    <dgm:cxn modelId="{179EBED9-70E7-4EDB-87E3-EBC48921E66C}" srcId="{CDBF4E20-84AF-4DEF-A9AC-B3E647BB7188}" destId="{78A28C4F-7429-42C0-A01F-C5388AB8DF71}" srcOrd="2" destOrd="0" parTransId="{FA8690E2-2AAE-4584-A262-2B549B9A2414}" sibTransId="{D3F0DFEA-A95B-41A8-BAE0-D6D25D1871E8}"/>
    <dgm:cxn modelId="{1D83C1DB-519A-4CE4-BF03-19F13BEEC0A1}" srcId="{CDBF4E20-84AF-4DEF-A9AC-B3E647BB7188}" destId="{C23F2574-987B-45F0-90E2-4A6C2A88481F}" srcOrd="0" destOrd="0" parTransId="{AC7FDE6D-3261-4F24-A450-D4EADB1459D7}" sibTransId="{EA568331-8E2D-4B0B-8C13-9BB9AC8AEAA9}"/>
    <dgm:cxn modelId="{E85592DC-EE5A-4758-B225-95E434CA1DA5}" type="presOf" srcId="{11766D25-5548-486D-BFB3-95AA2754DCA3}" destId="{4FCFA30B-0009-4077-A1A2-C98AABCEC11B}" srcOrd="0" destOrd="0" presId="urn:microsoft.com/office/officeart/2005/8/layout/vList2"/>
    <dgm:cxn modelId="{C64EABF8-BA08-414D-99D6-D2E3C951D621}" srcId="{CDBF4E20-84AF-4DEF-A9AC-B3E647BB7188}" destId="{4057A7F0-777A-45E6-AD17-AC5FFCE1BD47}" srcOrd="3" destOrd="0" parTransId="{A0B88223-125B-4482-9474-1564FED9D61A}" sibTransId="{75F7A019-AC64-4E67-90BD-E1CC435DB329}"/>
    <dgm:cxn modelId="{724072D5-EA09-448C-88D5-BA7CCFE79EFA}" type="presParOf" srcId="{C0E6567C-C5CD-4207-B508-B0E86D2B23C7}" destId="{EAEAA1A5-D2E2-4628-82F0-E4CCB6F2A0BE}" srcOrd="0" destOrd="0" presId="urn:microsoft.com/office/officeart/2005/8/layout/vList2"/>
    <dgm:cxn modelId="{51AD1D51-23C2-4B55-9AC2-60F73CE9F4EA}" type="presParOf" srcId="{C0E6567C-C5CD-4207-B508-B0E86D2B23C7}" destId="{80F7BEC8-879C-4E36-A7AA-6B9560D7FFA9}" srcOrd="1" destOrd="0" presId="urn:microsoft.com/office/officeart/2005/8/layout/vList2"/>
    <dgm:cxn modelId="{2D670BAF-EAB3-4005-86F0-52BCE2076805}" type="presParOf" srcId="{C0E6567C-C5CD-4207-B508-B0E86D2B23C7}" destId="{4FCFA30B-0009-4077-A1A2-C98AABCEC11B}" srcOrd="2" destOrd="0" presId="urn:microsoft.com/office/officeart/2005/8/layout/vList2"/>
    <dgm:cxn modelId="{54228A65-DB84-4CD6-B9B4-D91C723B24C6}" type="presParOf" srcId="{C0E6567C-C5CD-4207-B508-B0E86D2B23C7}" destId="{EFF8F362-AE7B-4E78-AD34-B93CEAA16E48}" srcOrd="3" destOrd="0" presId="urn:microsoft.com/office/officeart/2005/8/layout/vList2"/>
    <dgm:cxn modelId="{9EAD8173-2714-4FDB-A59E-EFAEDFC1B5C9}" type="presParOf" srcId="{C0E6567C-C5CD-4207-B508-B0E86D2B23C7}" destId="{C053D026-8EE8-46B2-8BED-67599D86C5C6}" srcOrd="4" destOrd="0" presId="urn:microsoft.com/office/officeart/2005/8/layout/vList2"/>
    <dgm:cxn modelId="{19F8EC9C-8049-4F1F-B590-4396BBEE8B79}" type="presParOf" srcId="{C0E6567C-C5CD-4207-B508-B0E86D2B23C7}" destId="{41C96BE6-329D-4A52-B800-3C1EB89FFADB}" srcOrd="5" destOrd="0" presId="urn:microsoft.com/office/officeart/2005/8/layout/vList2"/>
    <dgm:cxn modelId="{E5BC1AF7-E885-4B6F-AE22-B12B759E964B}" type="presParOf" srcId="{C0E6567C-C5CD-4207-B508-B0E86D2B23C7}" destId="{17DD1300-74FF-40B5-9186-0D9D391E1585}" srcOrd="6" destOrd="0" presId="urn:microsoft.com/office/officeart/2005/8/layout/vList2"/>
    <dgm:cxn modelId="{70557EEA-2B75-4C33-8115-A872F23A509E}" type="presParOf" srcId="{C0E6567C-C5CD-4207-B508-B0E86D2B23C7}" destId="{8ED5D7BC-6009-466D-AD9E-6F25E9375CAF}" srcOrd="7" destOrd="0" presId="urn:microsoft.com/office/officeart/2005/8/layout/vList2"/>
    <dgm:cxn modelId="{B6BE17B8-08EE-486B-B537-EA22932C2434}" type="presParOf" srcId="{C0E6567C-C5CD-4207-B508-B0E86D2B23C7}" destId="{D7888BDF-D7D1-4B4E-99D3-B02BD9B134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AA1A5-D2E2-4628-82F0-E4CCB6F2A0BE}">
      <dsp:nvSpPr>
        <dsp:cNvPr id="0" name=""/>
        <dsp:cNvSpPr/>
      </dsp:nvSpPr>
      <dsp:spPr>
        <a:xfrm>
          <a:off x="0" y="20448"/>
          <a:ext cx="525780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Mehrwegtrinkflasche</a:t>
          </a:r>
          <a:endParaRPr lang="en-US" sz="2600" kern="1200"/>
        </a:p>
      </dsp:txBody>
      <dsp:txXfrm>
        <a:off x="50420" y="70868"/>
        <a:ext cx="5156960" cy="932014"/>
      </dsp:txXfrm>
    </dsp:sp>
    <dsp:sp modelId="{4FCFA30B-0009-4077-A1A2-C98AABCEC11B}">
      <dsp:nvSpPr>
        <dsp:cNvPr id="0" name=""/>
        <dsp:cNvSpPr/>
      </dsp:nvSpPr>
      <dsp:spPr>
        <a:xfrm>
          <a:off x="0" y="1128182"/>
          <a:ext cx="525780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Rad statt Auto</a:t>
          </a:r>
          <a:endParaRPr lang="en-US" sz="2600" kern="1200"/>
        </a:p>
      </dsp:txBody>
      <dsp:txXfrm>
        <a:off x="50420" y="1178602"/>
        <a:ext cx="5156960" cy="932014"/>
      </dsp:txXfrm>
    </dsp:sp>
    <dsp:sp modelId="{C053D026-8EE8-46B2-8BED-67599D86C5C6}">
      <dsp:nvSpPr>
        <dsp:cNvPr id="0" name=""/>
        <dsp:cNvSpPr/>
      </dsp:nvSpPr>
      <dsp:spPr>
        <a:xfrm>
          <a:off x="0" y="2235916"/>
          <a:ext cx="525780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Weniger Fleisch essen</a:t>
          </a:r>
          <a:endParaRPr lang="en-US" sz="2600" kern="1200"/>
        </a:p>
      </dsp:txBody>
      <dsp:txXfrm>
        <a:off x="50420" y="2286336"/>
        <a:ext cx="5156960" cy="932014"/>
      </dsp:txXfrm>
    </dsp:sp>
    <dsp:sp modelId="{17DD1300-74FF-40B5-9186-0D9D391E1585}">
      <dsp:nvSpPr>
        <dsp:cNvPr id="0" name=""/>
        <dsp:cNvSpPr/>
      </dsp:nvSpPr>
      <dsp:spPr>
        <a:xfrm>
          <a:off x="0" y="3343651"/>
          <a:ext cx="525780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Strom sparen – zum Beispiel Licht aus, wenn man den Raum verlässt </a:t>
          </a:r>
          <a:endParaRPr lang="en-US" sz="2600" kern="1200"/>
        </a:p>
      </dsp:txBody>
      <dsp:txXfrm>
        <a:off x="50420" y="3394071"/>
        <a:ext cx="5156960" cy="932014"/>
      </dsp:txXfrm>
    </dsp:sp>
    <dsp:sp modelId="{D7888BDF-D7D1-4B4E-99D3-B02BD9B1340D}">
      <dsp:nvSpPr>
        <dsp:cNvPr id="0" name=""/>
        <dsp:cNvSpPr/>
      </dsp:nvSpPr>
      <dsp:spPr>
        <a:xfrm>
          <a:off x="0" y="4451385"/>
          <a:ext cx="525780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Auf Plastikverpackungen verzichtet</a:t>
          </a:r>
          <a:endParaRPr lang="en-US" sz="2600" kern="1200"/>
        </a:p>
      </dsp:txBody>
      <dsp:txXfrm>
        <a:off x="50420" y="4501805"/>
        <a:ext cx="5156960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EECAC-F89F-4D07-B4A0-B9F2FB426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2929DE-796D-4312-9DDE-E14A607A0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35BEFD-7AF6-4460-BDC3-DD914D1F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B78C48-81B0-4F69-858E-F61B6F84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3FC9B4-BD5F-40DE-BB49-6C55AD24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65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71150-736C-44E8-A9D6-C6746166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B9C40B-009B-406F-96D3-A0FDB18C7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418197-6969-4EAC-A2EC-16DBD4A5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2EBFC0-D282-4C0A-9245-2B45BB85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0E7555-CF29-4F90-A19E-95A0657E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81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64D708D-D199-4D06-9874-A1C8E0DCA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BB0D2A-56E9-49E8-8A91-47C50D8FC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9FBDA-732F-4B90-8BA9-5A7FDB67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ABB2DF-01A9-442C-9687-591628D5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973640-2184-4486-BC55-48714786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2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B12B8-38A0-4D7E-B180-3408CA5C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6EC9F5-5CE5-4357-8715-69EB6F9EF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EAB524-8C10-4336-A245-B8AB59F1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6E0D4C-FC00-4E56-A35E-9BAFE384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B63BD-0904-4FCC-9BDF-F73A9C8E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2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D065E-A68A-45BE-8E5B-1A940385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073823-C19D-4D81-B81F-A7D094A88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4D6CE9-12BD-4EE3-9B9C-C7398233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F95DCF-9770-4C88-8A34-6E5A1BE0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FFCEF5-F200-4B0E-8F2D-EDD02715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89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C9331-90C0-4201-9F8B-0661BF99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1D70BD-F672-421E-ADDB-0577521C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9EFBCF-44D5-4067-9FAB-62715FE9F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37CB98-80F2-412D-B934-38778888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92CF4B-160D-4705-B1D6-8727B708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6D9558-C1FE-49E8-B5BB-FF3387AD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88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61C25-2995-43A5-8D15-8CDC52E3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B05264-D31E-448A-B0EF-C6651F62D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A37409-86B2-4452-B316-4CC2053B8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866ECC-97B4-478B-AF10-5EA8D1EB6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EF9720-51E8-45BB-8141-4E276A566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DA1782-2022-45EE-A0AC-6F0A165C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F91DF3-F71C-43AF-8299-815FCE8C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7681EF0-2DD3-465A-8DF5-C7DAA1F0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28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38F4D-7E01-4FFB-8991-227F1561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14F2D6-3119-4599-8402-4E1C443C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A7A080-EE96-4630-A97A-C574446F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8BEFB9-3EE4-48FE-A093-74D35293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27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93C500-1BAE-41DB-8EEA-7E763CC4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60DDB5-96AB-46EB-97E0-3F831288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1D7464-5395-4E9C-B0F5-4928FA0E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1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6FC39-C215-4948-A19D-4FDC96BA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CA5400-736C-4819-AC37-805883DF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8BF4DB-32EE-4140-BC54-10641AD61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0504EA-28F1-44DC-9532-DBCB1E1A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9BC77C-812E-4903-848D-FF6456D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4309D3-86C9-40DB-A949-572BDB4F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49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AD9-1155-4947-B5D5-2244C7E6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E80350F-DB9C-4243-9F79-067907ACE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A1C90-7996-4728-A8EA-648E2D32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F0F3B1-C0E4-48A7-9DF1-E345A3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C521B0-266D-455F-AEC9-5C630516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9EBAB6-55AF-48E6-8CA9-CB6EC496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8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13EF74-2E23-497B-BDC4-202B25A0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6E013C-49B6-4B49-BE0B-3BF4C96C9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AD4C04-E726-47A5-AC36-7520A428A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8365-BB78-483F-969C-35571CDF9EA5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281B71-208C-42B5-A28C-2B5C6A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FEE157-8289-454D-8014-6EEC5030B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C90B-9CF4-437A-901A-C19206C6C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7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sv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5.sv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a3ZgI0zj5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FE3DC4-BA3B-48D4-83C6-DF64CA38C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de-DE" sz="5200" dirty="0">
                <a:solidFill>
                  <a:schemeClr val="tx2"/>
                </a:solidFill>
              </a:rPr>
              <a:t>Ökologischer Fußabdruck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DFDDD1-ED45-4620-9619-F63970218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de-DE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8F1BBEB-C794-42A6-B9AA-31925A7DB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980" y="2079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5AEEFF-3011-4D82-B665-311A3135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 sz="4100">
                <a:solidFill>
                  <a:srgbClr val="FFFFFF"/>
                </a:solidFill>
              </a:rPr>
              <a:t>Wie viele Plastikflaschen verbraucht jeder Deutsche durchschnittlich im Jahr?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60186-C663-49B0-AEDC-C74B40241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accent6"/>
                </a:solidFill>
              </a:rPr>
              <a:t>                  A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accent6"/>
                </a:solidFill>
              </a:rPr>
              <a:t>200 Flaschen im Jahr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D3F679-D9EE-46F7-9091-3945FFCCA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8813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                  B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100 Flaschen im Jahr 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3EDC337-D1DF-4125-980E-823947AE8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586" y="2436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17124-96B1-4CAD-BC3B-60617218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 sz="4100">
                <a:solidFill>
                  <a:srgbClr val="FFFFFF"/>
                </a:solidFill>
              </a:rPr>
              <a:t>Wie wird das Treibhausgas Kohlenstoffdioxid abgekürzt?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0B7374-C07D-4C4B-8BB9-0DD4A311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6542" y="684369"/>
            <a:ext cx="1195039" cy="106516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A</a:t>
            </a:r>
          </a:p>
          <a:p>
            <a:pPr marL="0" indent="0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8830C8-8187-48E1-BC16-00539FE20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09581" y="3499076"/>
            <a:ext cx="1186486" cy="91370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de-DE" dirty="0"/>
              <a:t>B</a:t>
            </a:r>
          </a:p>
          <a:p>
            <a:pPr marL="0" indent="0" algn="ctr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de-DE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62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17124-96B1-4CAD-BC3B-60617218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 sz="4100">
                <a:solidFill>
                  <a:srgbClr val="FFFFFF"/>
                </a:solidFill>
              </a:rPr>
              <a:t>Wie wird das Treibhausgas Kohlenstoffdioxid abgekürzt?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0B7374-C07D-4C4B-8BB9-0DD4A311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6542" y="684369"/>
            <a:ext cx="1195039" cy="106516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de-DE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8830C8-8187-48E1-BC16-00539FE20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09581" y="3499076"/>
            <a:ext cx="1186486" cy="91370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de-DE" dirty="0">
                <a:solidFill>
                  <a:schemeClr val="accent6"/>
                </a:solidFill>
              </a:rPr>
              <a:t>B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de-DE" baseline="-25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dirty="0">
              <a:solidFill>
                <a:schemeClr val="accent6"/>
              </a:solidFill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3BF748-28D1-45C4-85D1-B42A0085D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489" y="3054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3FFE20-7253-4A0C-BE88-166F0670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Klimawandel bedeutet,…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F48B74-A46B-44C2-BE62-E2DEA34F0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/>
              <a:t>A </a:t>
            </a:r>
          </a:p>
          <a:p>
            <a:pPr marL="0" indent="0" algn="ctr">
              <a:buNone/>
            </a:pPr>
            <a:r>
              <a:rPr lang="de-DE" sz="2000" dirty="0"/>
              <a:t>…,dass das Wetter natürliche Schwankungen hat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C55231-D9D1-411C-8C78-127E8F7F8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/>
              <a:t>B</a:t>
            </a:r>
          </a:p>
          <a:p>
            <a:pPr marL="0" indent="0" algn="ctr">
              <a:buNone/>
            </a:pPr>
            <a:r>
              <a:rPr lang="de-DE" sz="2000" dirty="0"/>
              <a:t>…, dass sich die Erde dauerhaft erwärmt </a:t>
            </a:r>
          </a:p>
        </p:txBody>
      </p:sp>
    </p:spTree>
    <p:extLst>
      <p:ext uri="{BB962C8B-B14F-4D97-AF65-F5344CB8AC3E}">
        <p14:creationId xmlns:p14="http://schemas.microsoft.com/office/powerpoint/2010/main" val="218123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3FFE20-7253-4A0C-BE88-166F0670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Klimawandel bedeutet,…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F48B74-A46B-44C2-BE62-E2DEA34F0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rgbClr val="FF0000"/>
                </a:solidFill>
              </a:rPr>
              <a:t>A 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rgbClr val="FF0000"/>
                </a:solidFill>
              </a:rPr>
              <a:t>…,dass das Wetter natürliche Schwankungen hat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C55231-D9D1-411C-8C78-127E8F7F8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chemeClr val="accent6"/>
                </a:solidFill>
              </a:rPr>
              <a:t>B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chemeClr val="accent6"/>
                </a:solidFill>
              </a:rPr>
              <a:t>…, dass sich die Erde dauerhaft erwärmt 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BE0CC2D-2800-42C4-AB88-945F18DFC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845" y="2436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20FB9F-DC7A-4148-BAC9-06F8F9B2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720708" cy="242477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Was bedeutet anthropogen?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599C5D-7D92-4427-A9A4-8A99E08DE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/>
              <a:t>A</a:t>
            </a:r>
          </a:p>
          <a:p>
            <a:pPr marL="0" indent="0" algn="ctr">
              <a:buNone/>
            </a:pPr>
            <a:r>
              <a:rPr lang="de-DE" sz="2000" dirty="0"/>
              <a:t>Menschengemacht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5D8800-0D5F-4D1E-ADCD-6579A0571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/>
              <a:t>B </a:t>
            </a:r>
          </a:p>
          <a:p>
            <a:pPr marL="0" indent="0" algn="ctr">
              <a:buNone/>
            </a:pPr>
            <a:r>
              <a:rPr lang="de-DE" sz="2000" dirty="0"/>
              <a:t>Nicht menschengemacht </a:t>
            </a:r>
          </a:p>
        </p:txBody>
      </p:sp>
    </p:spTree>
    <p:extLst>
      <p:ext uri="{BB962C8B-B14F-4D97-AF65-F5344CB8AC3E}">
        <p14:creationId xmlns:p14="http://schemas.microsoft.com/office/powerpoint/2010/main" val="374794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20FB9F-DC7A-4148-BAC9-06F8F9B2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720708" cy="242477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Was bedeutet anthropogen?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599C5D-7D92-4427-A9A4-8A99E08DE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chemeClr val="accent6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chemeClr val="accent6"/>
                </a:solidFill>
              </a:rPr>
              <a:t>Menschengemacht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5D8800-0D5F-4D1E-ADCD-6579A0571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rgbClr val="FF0000"/>
                </a:solidFill>
              </a:rPr>
              <a:t>B 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rgbClr val="FF0000"/>
                </a:solidFill>
              </a:rPr>
              <a:t>Nicht menschengemacht 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D028AFD-96EB-4097-BA9B-CB8830945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586" y="3561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70E9B4-DBD8-4D71-A349-0820E833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Wie viele Tier- und Pflanzenarten sterben täglich aus? Bis zu…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A33B811-57EF-43A0-A05A-C71B768F8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/>
              <a:t>A</a:t>
            </a:r>
          </a:p>
          <a:p>
            <a:pPr marL="0" indent="0" algn="ctr">
              <a:buNone/>
            </a:pPr>
            <a:r>
              <a:rPr lang="de-DE" sz="2000" dirty="0"/>
              <a:t>bis zu 100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B7636D-3D5D-4921-830F-F3E3F84B9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/>
              <a:t>B</a:t>
            </a:r>
          </a:p>
          <a:p>
            <a:pPr marL="0" indent="0" algn="ctr">
              <a:buNone/>
            </a:pPr>
            <a:r>
              <a:rPr lang="de-DE" sz="2000" dirty="0"/>
              <a:t>bis zu 160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E4EDB5-73F7-44ED-B3E3-17B2C8395267}"/>
              </a:ext>
            </a:extLst>
          </p:cNvPr>
          <p:cNvSpPr txBox="1"/>
          <p:nvPr/>
        </p:nvSpPr>
        <p:spPr>
          <a:xfrm flipH="1">
            <a:off x="3636644" y="3829050"/>
            <a:ext cx="333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18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70E9B4-DBD8-4D71-A349-0820E833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Wie viele Tier- und Pflanzenarten sterben täglich aus? Bis zu…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A33B811-57EF-43A0-A05A-C71B768F8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rgbClr val="FF0000"/>
                </a:solidFill>
              </a:rPr>
              <a:t>bis zu 100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B7636D-3D5D-4921-830F-F3E3F84B9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chemeClr val="accent6"/>
                </a:solidFill>
              </a:rPr>
              <a:t>B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chemeClr val="accent6"/>
                </a:solidFill>
              </a:rPr>
              <a:t>bis zu 160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E4EDB5-73F7-44ED-B3E3-17B2C8395267}"/>
              </a:ext>
            </a:extLst>
          </p:cNvPr>
          <p:cNvSpPr txBox="1"/>
          <p:nvPr/>
        </p:nvSpPr>
        <p:spPr>
          <a:xfrm flipH="1">
            <a:off x="3636644" y="3829050"/>
            <a:ext cx="333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 </a:t>
            </a:r>
            <a:endParaRPr lang="de-DE"/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8B78FA-BCD4-4571-9B0D-5E5F37861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1267" y="3561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38344-CCF6-4551-8502-0C131B6B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800" dirty="0"/>
              <a:t>Welches </a:t>
            </a:r>
            <a:r>
              <a:rPr lang="en-US" sz="4800" dirty="0" err="1"/>
              <a:t>Kleidungsstück</a:t>
            </a:r>
            <a:r>
              <a:rPr lang="en-US" sz="4800" dirty="0"/>
              <a:t> </a:t>
            </a:r>
            <a:r>
              <a:rPr lang="en-US" sz="4800" dirty="0" err="1"/>
              <a:t>verbraucht</a:t>
            </a:r>
            <a:r>
              <a:rPr lang="en-US" sz="4800" dirty="0"/>
              <a:t> am </a:t>
            </a:r>
            <a:r>
              <a:rPr lang="en-US" sz="4800" dirty="0" err="1"/>
              <a:t>meisten</a:t>
            </a:r>
            <a:r>
              <a:rPr lang="en-US" sz="4800" dirty="0"/>
              <a:t> Wasser in der </a:t>
            </a:r>
            <a:r>
              <a:rPr lang="en-US" sz="4800" dirty="0" err="1"/>
              <a:t>Herstellung</a:t>
            </a:r>
            <a:r>
              <a:rPr lang="en-US" sz="48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 descr="Stiefel">
            <a:extLst>
              <a:ext uri="{FF2B5EF4-FFF2-40B4-BE49-F238E27FC236}">
                <a16:creationId xmlns:a16="http://schemas.microsoft.com/office/drawing/2014/main" id="{0982D8D9-E9E8-423E-B21E-EB0607886B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603" y="1564753"/>
            <a:ext cx="1837266" cy="183726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nhaltsplatzhalter 7" descr="Badeanzug">
            <a:extLst>
              <a:ext uri="{FF2B5EF4-FFF2-40B4-BE49-F238E27FC236}">
                <a16:creationId xmlns:a16="http://schemas.microsoft.com/office/drawing/2014/main" id="{0A15DEC6-77CE-4BEF-853D-1BF007E4A2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028" y="1564075"/>
            <a:ext cx="1837944" cy="183794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Hose">
            <a:extLst>
              <a:ext uri="{FF2B5EF4-FFF2-40B4-BE49-F238E27FC236}">
                <a16:creationId xmlns:a16="http://schemas.microsoft.com/office/drawing/2014/main" id="{15CCAC76-0DA5-43B7-8336-157B5CBF7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1793" y="1564075"/>
            <a:ext cx="1837944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8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8C26EA2-43DD-4237-ADA4-68F7C0F6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Achtet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ihr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eurem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Leben auf </a:t>
            </a: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Nachhaltigkeit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4C52942-B111-461F-A963-56DE2170D279}"/>
              </a:ext>
            </a:extLst>
          </p:cNvPr>
          <p:cNvSpPr txBox="1"/>
          <p:nvPr/>
        </p:nvSpPr>
        <p:spPr>
          <a:xfrm>
            <a:off x="3474734" y="4538133"/>
            <a:ext cx="548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Tauscht euch vorher kurz mit eurem Sitznachbarn aus!</a:t>
            </a:r>
          </a:p>
        </p:txBody>
      </p:sp>
    </p:spTree>
    <p:extLst>
      <p:ext uri="{BB962C8B-B14F-4D97-AF65-F5344CB8AC3E}">
        <p14:creationId xmlns:p14="http://schemas.microsoft.com/office/powerpoint/2010/main" val="36171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38344-CCF6-4551-8502-0C131B6B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800" dirty="0"/>
              <a:t>Welches </a:t>
            </a:r>
            <a:r>
              <a:rPr lang="en-US" sz="4800" dirty="0" err="1"/>
              <a:t>Kleidungsstück</a:t>
            </a:r>
            <a:r>
              <a:rPr lang="en-US" sz="4800" dirty="0"/>
              <a:t> </a:t>
            </a:r>
            <a:r>
              <a:rPr lang="en-US" sz="4800" dirty="0" err="1"/>
              <a:t>verbraucht</a:t>
            </a:r>
            <a:r>
              <a:rPr lang="en-US" sz="4800" dirty="0"/>
              <a:t> am </a:t>
            </a:r>
            <a:r>
              <a:rPr lang="en-US" sz="4800" dirty="0" err="1"/>
              <a:t>meisten</a:t>
            </a:r>
            <a:r>
              <a:rPr lang="en-US" sz="4800" dirty="0"/>
              <a:t> Wasser in der </a:t>
            </a:r>
            <a:r>
              <a:rPr lang="en-US" sz="4800" dirty="0" err="1"/>
              <a:t>Herstellung</a:t>
            </a:r>
            <a:r>
              <a:rPr lang="en-US" sz="48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 descr="Stiefel">
            <a:extLst>
              <a:ext uri="{FF2B5EF4-FFF2-40B4-BE49-F238E27FC236}">
                <a16:creationId xmlns:a16="http://schemas.microsoft.com/office/drawing/2014/main" id="{0982D8D9-E9E8-423E-B21E-EB0607886B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603" y="1564753"/>
            <a:ext cx="1837266" cy="183726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nhaltsplatzhalter 7" descr="Badeanzug">
            <a:extLst>
              <a:ext uri="{FF2B5EF4-FFF2-40B4-BE49-F238E27FC236}">
                <a16:creationId xmlns:a16="http://schemas.microsoft.com/office/drawing/2014/main" id="{0A15DEC6-77CE-4BEF-853D-1BF007E4A2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7028" y="1564075"/>
            <a:ext cx="1837944" cy="183794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Hose">
            <a:extLst>
              <a:ext uri="{FF2B5EF4-FFF2-40B4-BE49-F238E27FC236}">
                <a16:creationId xmlns:a16="http://schemas.microsoft.com/office/drawing/2014/main" id="{15CCAC76-0DA5-43B7-8336-157B5CBF7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1793" y="1564075"/>
            <a:ext cx="1837944" cy="1837944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9DEBA10-323D-495A-8F0A-51B0C8BD1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5143" y="2436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5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00E34-3277-4DFA-88AC-DE8751CC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700"/>
              <a:t>Welches Tier ist vom Aussterben bedroht?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 descr="Fuchs">
            <a:extLst>
              <a:ext uri="{FF2B5EF4-FFF2-40B4-BE49-F238E27FC236}">
                <a16:creationId xmlns:a16="http://schemas.microsoft.com/office/drawing/2014/main" id="{3265F855-D1B0-4982-A915-4BEB2407E4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1153" y="1591734"/>
            <a:ext cx="1837266" cy="183726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nhaltsplatzhalter 7" descr="Haifisch">
            <a:extLst>
              <a:ext uri="{FF2B5EF4-FFF2-40B4-BE49-F238E27FC236}">
                <a16:creationId xmlns:a16="http://schemas.microsoft.com/office/drawing/2014/main" id="{D8AA89BA-1E36-4E73-8D90-563DA6AC3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5578" y="1591056"/>
            <a:ext cx="1837944" cy="183794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Adler">
            <a:extLst>
              <a:ext uri="{FF2B5EF4-FFF2-40B4-BE49-F238E27FC236}">
                <a16:creationId xmlns:a16="http://schemas.microsoft.com/office/drawing/2014/main" id="{A7A270B0-E175-4251-8B55-2661B212F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0343" y="1591056"/>
            <a:ext cx="1837944" cy="18379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FA03F16-E754-45EE-A093-9254E00AF84E}"/>
              </a:ext>
            </a:extLst>
          </p:cNvPr>
          <p:cNvSpPr txBox="1"/>
          <p:nvPr/>
        </p:nvSpPr>
        <p:spPr>
          <a:xfrm>
            <a:off x="9405139" y="3408926"/>
            <a:ext cx="196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Taube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83FC05-2182-4373-9AF1-1D8690A3E2D6}"/>
              </a:ext>
            </a:extLst>
          </p:cNvPr>
          <p:cNvSpPr txBox="1"/>
          <p:nvPr/>
        </p:nvSpPr>
        <p:spPr>
          <a:xfrm>
            <a:off x="5736018" y="3438529"/>
            <a:ext cx="173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Hai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85B250-FE64-4207-9C71-DD060DBE6E59}"/>
              </a:ext>
            </a:extLst>
          </p:cNvPr>
          <p:cNvSpPr txBox="1"/>
          <p:nvPr/>
        </p:nvSpPr>
        <p:spPr>
          <a:xfrm>
            <a:off x="1885958" y="3422697"/>
            <a:ext cx="109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Fuchs</a:t>
            </a:r>
          </a:p>
        </p:txBody>
      </p:sp>
    </p:spTree>
    <p:extLst>
      <p:ext uri="{BB962C8B-B14F-4D97-AF65-F5344CB8AC3E}">
        <p14:creationId xmlns:p14="http://schemas.microsoft.com/office/powerpoint/2010/main" val="534400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00E34-3277-4DFA-88AC-DE8751CC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700"/>
              <a:t>Welches Tier ist vom Aussterben bedroht?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 descr="Fuchs">
            <a:extLst>
              <a:ext uri="{FF2B5EF4-FFF2-40B4-BE49-F238E27FC236}">
                <a16:creationId xmlns:a16="http://schemas.microsoft.com/office/drawing/2014/main" id="{3265F855-D1B0-4982-A915-4BEB2407E4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1153" y="1591734"/>
            <a:ext cx="1837266" cy="183726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nhaltsplatzhalter 7" descr="Haifisch">
            <a:extLst>
              <a:ext uri="{FF2B5EF4-FFF2-40B4-BE49-F238E27FC236}">
                <a16:creationId xmlns:a16="http://schemas.microsoft.com/office/drawing/2014/main" id="{D8AA89BA-1E36-4E73-8D90-563DA6AC3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5578" y="1591056"/>
            <a:ext cx="1837944" cy="183794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Adler">
            <a:extLst>
              <a:ext uri="{FF2B5EF4-FFF2-40B4-BE49-F238E27FC236}">
                <a16:creationId xmlns:a16="http://schemas.microsoft.com/office/drawing/2014/main" id="{A7A270B0-E175-4251-8B55-2661B212F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0343" y="1591056"/>
            <a:ext cx="1837944" cy="18379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FA03F16-E754-45EE-A093-9254E00AF84E}"/>
              </a:ext>
            </a:extLst>
          </p:cNvPr>
          <p:cNvSpPr txBox="1"/>
          <p:nvPr/>
        </p:nvSpPr>
        <p:spPr>
          <a:xfrm>
            <a:off x="9405139" y="3408926"/>
            <a:ext cx="196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Taube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83FC05-2182-4373-9AF1-1D8690A3E2D6}"/>
              </a:ext>
            </a:extLst>
          </p:cNvPr>
          <p:cNvSpPr txBox="1"/>
          <p:nvPr/>
        </p:nvSpPr>
        <p:spPr>
          <a:xfrm>
            <a:off x="5736018" y="3438529"/>
            <a:ext cx="173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Hai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85B250-FE64-4207-9C71-DD060DBE6E59}"/>
              </a:ext>
            </a:extLst>
          </p:cNvPr>
          <p:cNvSpPr txBox="1"/>
          <p:nvPr/>
        </p:nvSpPr>
        <p:spPr>
          <a:xfrm>
            <a:off x="1885958" y="3422697"/>
            <a:ext cx="109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Fuchs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8A9208-F0F3-4B4C-B19E-BE13AE8E75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7973" y="336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6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2B9B3D2-4493-4D4D-A302-D83018CA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Wollt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ihr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jetzt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was in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eurem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Leben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ändern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Wenn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ja, was?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8D21B7-522E-4519-8A31-B8186DD3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42" y="4519823"/>
            <a:ext cx="553564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3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C0F4D4D-B388-4456-BDED-66302ACC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de-DE" sz="4800"/>
              <a:t>Hier ein paar Tipps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978CC7D7-DC85-4583-A230-98F071137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0994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85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F26756-3ADA-4958-8DD7-E5C5820C4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 fontScale="90000"/>
          </a:bodyPr>
          <a:lstStyle/>
          <a:p>
            <a:r>
              <a:rPr lang="de-DE" sz="6600" dirty="0">
                <a:solidFill>
                  <a:schemeClr val="tx2"/>
                </a:solidFill>
              </a:rPr>
              <a:t>Dankeschön fürs Mitmachen!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E53781-63AA-4045-BE30-B6301B2E4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Wir würden uns von Herzen wünschen, dass ihr etwas gelernt habt und vielleicht habt ihr ja Lust, den ökologischen Fußabdruck zu Hause zu berechnen.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E6D18B-0BE0-499F-8960-43127A479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839" y="3301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955A214-6199-4F3C-88EF-987912B3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wisst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ihr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zum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Thema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Mülltrennung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849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6E45AC-E848-4B5D-B0E7-76F04386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EEE9616-8509-4AC9-A9AC-9AEF4A1525A1}"/>
              </a:ext>
            </a:extLst>
          </p:cNvPr>
          <p:cNvSpPr txBox="1"/>
          <p:nvPr/>
        </p:nvSpPr>
        <p:spPr>
          <a:xfrm>
            <a:off x="3937000" y="3198167"/>
            <a:ext cx="431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hlinkClick r:id="rId2"/>
              </a:rPr>
              <a:t>https://</a:t>
            </a:r>
            <a:r>
              <a:rPr lang="de-DE" sz="2400" dirty="0" err="1">
                <a:hlinkClick r:id="rId2"/>
              </a:rPr>
              <a:t>youtu.be</a:t>
            </a:r>
            <a:r>
              <a:rPr lang="de-DE" sz="2400" dirty="0">
                <a:hlinkClick r:id="rId2"/>
              </a:rPr>
              <a:t>/</a:t>
            </a:r>
            <a:r>
              <a:rPr lang="de-DE" sz="2400" dirty="0" err="1">
                <a:hlinkClick r:id="rId2"/>
              </a:rPr>
              <a:t>Oa3ZgI0zj50</a:t>
            </a:r>
            <a:r>
              <a:rPr lang="de-DE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ED82F98-FF2A-EA45-82C2-2D7BFECB04CF}"/>
              </a:ext>
            </a:extLst>
          </p:cNvPr>
          <p:cNvSpPr txBox="1"/>
          <p:nvPr/>
        </p:nvSpPr>
        <p:spPr>
          <a:xfrm>
            <a:off x="3644266" y="1984787"/>
            <a:ext cx="4903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100" dirty="0">
                <a:latin typeface="+mj-lt"/>
              </a:rPr>
              <a:t>Hier der Link zu unserem Erklärvideo: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33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F31A1B-95C1-4C1F-92BE-B772FE18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6" y="1741337"/>
            <a:ext cx="6754347" cy="29915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Jetzt</a:t>
            </a:r>
            <a:r>
              <a:rPr lang="en-US" sz="7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kommt</a:t>
            </a:r>
            <a:r>
              <a:rPr lang="en-US" sz="7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ein</a:t>
            </a:r>
            <a:r>
              <a:rPr lang="en-US" sz="7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kleines</a:t>
            </a:r>
            <a:r>
              <a:rPr lang="en-US" sz="7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Quiz </a:t>
            </a:r>
            <a:r>
              <a:rPr lang="en-US" sz="7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für</a:t>
            </a:r>
            <a:r>
              <a:rPr lang="en-US" sz="7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euch</a:t>
            </a:r>
            <a:endParaRPr lang="en-US" sz="7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60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5BA69-17CF-462E-B383-1E288209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Was ist Nachhaltigkeit?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D74283-E5EA-4B82-8BDA-7642B7448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dirty="0"/>
              <a:t>                      A</a:t>
            </a:r>
          </a:p>
          <a:p>
            <a:pPr marL="0" indent="0" algn="ctr">
              <a:buNone/>
            </a:pPr>
            <a:r>
              <a:rPr lang="de-DE" sz="2000" dirty="0"/>
              <a:t>Bewahrung der Lebensräume für alle Lebewesen – auch in der Zukunft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9E6C56-2645-424D-A591-23B3440E2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/>
              <a:t>  B</a:t>
            </a:r>
          </a:p>
          <a:p>
            <a:pPr marL="0" indent="0" algn="ctr">
              <a:buNone/>
            </a:pPr>
            <a:r>
              <a:rPr lang="de-DE" sz="2000" dirty="0"/>
              <a:t>Ohne Rücksicht auf andere Lebewesen, nur um sich besorgt sein  </a:t>
            </a:r>
          </a:p>
        </p:txBody>
      </p:sp>
    </p:spTree>
    <p:extLst>
      <p:ext uri="{BB962C8B-B14F-4D97-AF65-F5344CB8AC3E}">
        <p14:creationId xmlns:p14="http://schemas.microsoft.com/office/powerpoint/2010/main" val="202404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5BA69-17CF-462E-B383-1E288209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Was ist Nachhaltigkeit?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D74283-E5EA-4B82-8BDA-7642B7448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dirty="0"/>
              <a:t>                      </a:t>
            </a:r>
            <a:r>
              <a:rPr lang="de-DE" sz="2000" dirty="0">
                <a:solidFill>
                  <a:schemeClr val="accent6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chemeClr val="accent6"/>
                </a:solidFill>
              </a:rPr>
              <a:t>Bewahrung der Lebensräume für alle Lebewesen – auch in der Zukunft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9E6C56-2645-424D-A591-23B3440E2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000" dirty="0"/>
              <a:t>  </a:t>
            </a:r>
            <a:r>
              <a:rPr lang="de-DE" sz="2000" dirty="0">
                <a:solidFill>
                  <a:srgbClr val="FF0000"/>
                </a:solidFill>
              </a:rPr>
              <a:t>B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rgbClr val="FF0000"/>
                </a:solidFill>
              </a:rPr>
              <a:t>Ohne Rücksicht auf andere Lebewesen, nur um sich besorgt sein  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F9C5FBB-9804-4094-AE84-D76615A68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586" y="2785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08B06-E540-4BE3-8518-75E986E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/>
              <a:t>Was </a:t>
            </a:r>
            <a:r>
              <a:rPr lang="en-US" sz="4800" dirty="0" err="1"/>
              <a:t>ist</a:t>
            </a:r>
            <a:r>
              <a:rPr lang="en-US" sz="4800" dirty="0"/>
              <a:t> am </a:t>
            </a:r>
            <a:r>
              <a:rPr lang="en-US" sz="4800" dirty="0" err="1"/>
              <a:t>nachhaltigsten</a:t>
            </a:r>
            <a:r>
              <a:rPr lang="en-US" sz="4800" dirty="0"/>
              <a:t>?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 descr="Radfahren">
            <a:extLst>
              <a:ext uri="{FF2B5EF4-FFF2-40B4-BE49-F238E27FC236}">
                <a16:creationId xmlns:a16="http://schemas.microsoft.com/office/drawing/2014/main" id="{8F5FD866-A5B7-4A8C-9D14-B949CA3554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603" y="1564753"/>
            <a:ext cx="1837266" cy="183726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nhaltsplatzhalter 7" descr="Bus">
            <a:extLst>
              <a:ext uri="{FF2B5EF4-FFF2-40B4-BE49-F238E27FC236}">
                <a16:creationId xmlns:a16="http://schemas.microsoft.com/office/drawing/2014/main" id="{A55EEA15-1D94-4E64-9822-D208F9423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028" y="1564075"/>
            <a:ext cx="1837944" cy="183794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Auto">
            <a:extLst>
              <a:ext uri="{FF2B5EF4-FFF2-40B4-BE49-F238E27FC236}">
                <a16:creationId xmlns:a16="http://schemas.microsoft.com/office/drawing/2014/main" id="{374B049F-1C68-432B-BA10-E2AB6FC34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1793" y="1564075"/>
            <a:ext cx="1837944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34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08B06-E540-4BE3-8518-75E986E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/>
              <a:t>Was </a:t>
            </a:r>
            <a:r>
              <a:rPr lang="en-US" sz="4800" dirty="0" err="1"/>
              <a:t>ist</a:t>
            </a:r>
            <a:r>
              <a:rPr lang="en-US" sz="4800" dirty="0"/>
              <a:t> am </a:t>
            </a:r>
            <a:r>
              <a:rPr lang="en-US" sz="4800" dirty="0" err="1"/>
              <a:t>nachhaltigsten</a:t>
            </a:r>
            <a:r>
              <a:rPr lang="en-US" sz="4800" dirty="0"/>
              <a:t>?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 descr="Radfahren">
            <a:extLst>
              <a:ext uri="{FF2B5EF4-FFF2-40B4-BE49-F238E27FC236}">
                <a16:creationId xmlns:a16="http://schemas.microsoft.com/office/drawing/2014/main" id="{8F5FD866-A5B7-4A8C-9D14-B949CA3554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603" y="1564753"/>
            <a:ext cx="1837266" cy="183726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nhaltsplatzhalter 7" descr="Bus">
            <a:extLst>
              <a:ext uri="{FF2B5EF4-FFF2-40B4-BE49-F238E27FC236}">
                <a16:creationId xmlns:a16="http://schemas.microsoft.com/office/drawing/2014/main" id="{A55EEA15-1D94-4E64-9822-D208F9423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7028" y="1564075"/>
            <a:ext cx="1837944" cy="183794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Auto">
            <a:extLst>
              <a:ext uri="{FF2B5EF4-FFF2-40B4-BE49-F238E27FC236}">
                <a16:creationId xmlns:a16="http://schemas.microsoft.com/office/drawing/2014/main" id="{374B049F-1C68-432B-BA10-E2AB6FC34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1793" y="1564075"/>
            <a:ext cx="1837944" cy="1837944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BB043E-1AFF-4849-BA1D-7AED054EB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8152" y="3494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6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5AEEFF-3011-4D82-B665-311A3135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de-DE" sz="4100">
                <a:solidFill>
                  <a:srgbClr val="FFFFFF"/>
                </a:solidFill>
              </a:rPr>
              <a:t>Wie viele Plastikflaschen verbraucht jeder Deutsche durchschnittlich im Jahr?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60186-C663-49B0-AEDC-C74B40241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dirty="0"/>
              <a:t>                  A</a:t>
            </a:r>
          </a:p>
          <a:p>
            <a:pPr marL="0" indent="0">
              <a:buNone/>
            </a:pPr>
            <a:r>
              <a:rPr lang="de-DE" sz="2000" dirty="0"/>
              <a:t>200 Flaschen im Jahr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D3F679-D9EE-46F7-9091-3945FFCCA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8813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dirty="0"/>
              <a:t>                  B</a:t>
            </a:r>
          </a:p>
          <a:p>
            <a:pPr marL="0" indent="0">
              <a:buNone/>
            </a:pPr>
            <a:r>
              <a:rPr lang="de-DE" sz="2000" dirty="0"/>
              <a:t>100 Flaschen im Jahr </a:t>
            </a:r>
          </a:p>
        </p:txBody>
      </p:sp>
    </p:spTree>
    <p:extLst>
      <p:ext uri="{BB962C8B-B14F-4D97-AF65-F5344CB8AC3E}">
        <p14:creationId xmlns:p14="http://schemas.microsoft.com/office/powerpoint/2010/main" val="55620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Breitbild</PresentationFormat>
  <Paragraphs>90</Paragraphs>
  <Slides>27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</vt:lpstr>
      <vt:lpstr>Ökologischer Fußabdruck</vt:lpstr>
      <vt:lpstr>Achtet ihr in eurem Leben auf Nachhaltigkeit?</vt:lpstr>
      <vt:lpstr>PowerPoint-Präsentation</vt:lpstr>
      <vt:lpstr>Jetzt kommt ein kleines Quiz für euch</vt:lpstr>
      <vt:lpstr>Was ist Nachhaltigkeit?</vt:lpstr>
      <vt:lpstr>Was ist Nachhaltigkeit?</vt:lpstr>
      <vt:lpstr>Was ist am nachhaltigsten? </vt:lpstr>
      <vt:lpstr>Was ist am nachhaltigsten? </vt:lpstr>
      <vt:lpstr>Wie viele Plastikflaschen verbraucht jeder Deutsche durchschnittlich im Jahr? </vt:lpstr>
      <vt:lpstr>Wie viele Plastikflaschen verbraucht jeder Deutsche durchschnittlich im Jahr? </vt:lpstr>
      <vt:lpstr>Wie wird das Treibhausgas Kohlenstoffdioxid abgekürzt? </vt:lpstr>
      <vt:lpstr>Wie wird das Treibhausgas Kohlenstoffdioxid abgekürzt? </vt:lpstr>
      <vt:lpstr>Klimawandel bedeutet,…</vt:lpstr>
      <vt:lpstr>Klimawandel bedeutet,…</vt:lpstr>
      <vt:lpstr>Was bedeutet anthropogen?</vt:lpstr>
      <vt:lpstr>Was bedeutet anthropogen?</vt:lpstr>
      <vt:lpstr>Wie viele Tier- und Pflanzenarten sterben täglich aus? Bis zu…</vt:lpstr>
      <vt:lpstr>Wie viele Tier- und Pflanzenarten sterben täglich aus? Bis zu…</vt:lpstr>
      <vt:lpstr>Welches Kleidungsstück verbraucht am meisten Wasser in der Herstellung?</vt:lpstr>
      <vt:lpstr>Welches Kleidungsstück verbraucht am meisten Wasser in der Herstellung?</vt:lpstr>
      <vt:lpstr>Welches Tier ist vom Aussterben bedroht?</vt:lpstr>
      <vt:lpstr>Welches Tier ist vom Aussterben bedroht?</vt:lpstr>
      <vt:lpstr>Wollt ihr jetzt was in eurem Leben ändern? Wenn ja, was?</vt:lpstr>
      <vt:lpstr>Hier ein paar Tipps</vt:lpstr>
      <vt:lpstr>Dankeschön fürs Mitmachen!</vt:lpstr>
      <vt:lpstr>Was wisst ihr zum Thema Mülltrennung?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Ökologischer Fußabdruck</dc:title>
  <dc:creator>Elisa Leigers</dc:creator>
  <cp:lastModifiedBy>Elisa Leigers</cp:lastModifiedBy>
  <cp:revision>8</cp:revision>
  <dcterms:created xsi:type="dcterms:W3CDTF">2020-09-29T12:13:53Z</dcterms:created>
  <dcterms:modified xsi:type="dcterms:W3CDTF">2020-11-17T13:58:47Z</dcterms:modified>
</cp:coreProperties>
</file>